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8" r:id="rId3"/>
    <p:sldId id="343" r:id="rId4"/>
    <p:sldId id="300" r:id="rId5"/>
    <p:sldId id="323" r:id="rId6"/>
    <p:sldId id="354" r:id="rId7"/>
    <p:sldId id="355" r:id="rId8"/>
    <p:sldId id="353" r:id="rId9"/>
    <p:sldId id="344" r:id="rId10"/>
    <p:sldId id="307" r:id="rId11"/>
    <p:sldId id="325" r:id="rId12"/>
    <p:sldId id="331" r:id="rId13"/>
    <p:sldId id="349" r:id="rId14"/>
    <p:sldId id="350" r:id="rId15"/>
    <p:sldId id="345" r:id="rId16"/>
    <p:sldId id="346" r:id="rId17"/>
    <p:sldId id="347" r:id="rId18"/>
    <p:sldId id="348" r:id="rId19"/>
    <p:sldId id="356" r:id="rId20"/>
    <p:sldId id="351" r:id="rId21"/>
    <p:sldId id="352" r:id="rId22"/>
    <p:sldId id="357" r:id="rId23"/>
    <p:sldId id="275" r:id="rId24"/>
  </p:sldIdLst>
  <p:sldSz cx="9144000" cy="5143500" type="screen16x9"/>
  <p:notesSz cx="6858000" cy="9144000"/>
  <p:embeddedFontLst>
    <p:embeddedFont>
      <p:font typeface="Albert Sans" panose="020B0604020202020204" charset="0"/>
      <p:regular r:id="rId27"/>
      <p:bold r:id="rId28"/>
      <p:italic r:id="rId29"/>
      <p:boldItalic r:id="rId30"/>
    </p:embeddedFont>
    <p:embeddedFont>
      <p:font typeface="Albert Sans Medium" panose="020B0604020202020204" charset="0"/>
      <p:regular r:id="rId31"/>
      <p:bold r:id="rId32"/>
      <p:italic r:id="rId33"/>
      <p:boldItalic r:id="rId34"/>
    </p:embeddedFont>
    <p:embeddedFont>
      <p:font typeface="Mulish" panose="020B060402020202020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ExtraBold" panose="020B0906030804020204" pitchFamily="34" charset="0"/>
      <p:bold r:id="rId43"/>
      <p:boldItalic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Raleway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44"/>
    <a:srgbClr val="5A6E80"/>
    <a:srgbClr val="E2E2E2"/>
    <a:srgbClr val="05B24F"/>
    <a:srgbClr val="04AA4C"/>
    <a:srgbClr val="039751"/>
    <a:srgbClr val="029D48"/>
    <a:srgbClr val="029C47"/>
    <a:srgbClr val="009445"/>
    <a:srgbClr val="009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0835C-2865-4168-86C7-9C8C1B7E0E82}">
  <a:tblStyle styleId="{BA20835C-2865-4168-86C7-9C8C1B7E0E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E2029-C61F-43BE-95D1-E6241B408C2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Y"/>
        </a:p>
      </dgm:t>
    </dgm:pt>
    <dgm:pt modelId="{30BDB169-0392-42B5-BD4D-8783C34F5C28}">
      <dgm:prSet phldrT="[Text]" custT="1"/>
      <dgm:spPr>
        <a:solidFill>
          <a:srgbClr val="009245"/>
        </a:solidFill>
        <a:ln>
          <a:noFill/>
        </a:ln>
      </dgm:spPr>
      <dgm:t>
        <a:bodyPr/>
        <a:lstStyle/>
        <a:p>
          <a:pPr>
            <a:buClr>
              <a:srgbClr val="009245"/>
            </a:buClr>
            <a:buSzPct val="70000"/>
            <a:buFont typeface="+mj-lt"/>
            <a:buAutoNum type="arabicPeriod"/>
          </a:pPr>
          <a:r>
            <a:rPr lang="en-US" sz="28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 Introduction</a:t>
          </a:r>
          <a:endParaRPr lang="en-CY" sz="2800" dirty="0">
            <a:solidFill>
              <a:schemeClr val="bg1">
                <a:lumMod val="95000"/>
              </a:schemeClr>
            </a:solidFill>
          </a:endParaRPr>
        </a:p>
      </dgm:t>
    </dgm:pt>
    <dgm:pt modelId="{AF239AB8-3AB1-4D40-A018-44AC00CAB9BB}" type="parTrans" cxnId="{6CDB9118-7D56-4A46-B54F-DE1D4C88E434}">
      <dgm:prSet/>
      <dgm:spPr/>
      <dgm:t>
        <a:bodyPr/>
        <a:lstStyle/>
        <a:p>
          <a:endParaRPr lang="en-CY"/>
        </a:p>
      </dgm:t>
    </dgm:pt>
    <dgm:pt modelId="{B9D55597-F3E2-4084-9DC9-796252217E2C}" type="sibTrans" cxnId="{6CDB9118-7D56-4A46-B54F-DE1D4C88E434}">
      <dgm:prSet/>
      <dgm:spPr/>
      <dgm:t>
        <a:bodyPr/>
        <a:lstStyle/>
        <a:p>
          <a:endParaRPr lang="en-CY"/>
        </a:p>
      </dgm:t>
    </dgm:pt>
    <dgm:pt modelId="{D2D60EB2-EC5F-4864-BC31-7DA9E65A9AD0}">
      <dgm:prSet custT="1"/>
      <dgm:spPr>
        <a:solidFill>
          <a:srgbClr val="009245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9245"/>
            </a:buClr>
            <a:buSzPct val="70000"/>
            <a:buFont typeface="+mj-lt"/>
            <a:buNone/>
          </a:pPr>
          <a:r>
            <a:rPr lang="en-US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2. </a:t>
          </a:r>
          <a:r>
            <a:rPr lang="fi-FI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Graphical User Interface</a:t>
          </a:r>
          <a:endParaRPr lang="en-US" sz="2800" kern="1200" dirty="0">
            <a:solidFill>
              <a:schemeClr val="bg1">
                <a:lumMod val="9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DD835D4-BAEE-473C-B498-FB4B219FC208}" type="parTrans" cxnId="{526656B1-4D64-4099-B892-B8D54D02E370}">
      <dgm:prSet/>
      <dgm:spPr/>
      <dgm:t>
        <a:bodyPr/>
        <a:lstStyle/>
        <a:p>
          <a:endParaRPr lang="en-CY"/>
        </a:p>
      </dgm:t>
    </dgm:pt>
    <dgm:pt modelId="{A87BDBF1-0E2B-4E1F-BE73-A6D8EFDBA772}" type="sibTrans" cxnId="{526656B1-4D64-4099-B892-B8D54D02E370}">
      <dgm:prSet/>
      <dgm:spPr/>
      <dgm:t>
        <a:bodyPr/>
        <a:lstStyle/>
        <a:p>
          <a:endParaRPr lang="en-CY"/>
        </a:p>
      </dgm:t>
    </dgm:pt>
    <dgm:pt modelId="{F00C29B0-02C3-47F2-B282-BD065D3ECB8B}">
      <dgm:prSet custT="1"/>
      <dgm:spPr>
        <a:solidFill>
          <a:srgbClr val="009245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9245"/>
            </a:buClr>
            <a:buSzPct val="70000"/>
            <a:buFont typeface="+mj-lt"/>
            <a:buNone/>
          </a:pPr>
          <a:r>
            <a:rPr lang="en-US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3. </a:t>
          </a:r>
          <a:r>
            <a:rPr lang="fi-FI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Step-by-step user guides</a:t>
          </a:r>
          <a:endParaRPr lang="en-US" sz="2800" kern="1200" dirty="0">
            <a:solidFill>
              <a:schemeClr val="bg1">
                <a:lumMod val="9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61AD10F-509D-403C-8C7D-904037294219}" type="parTrans" cxnId="{20CBDF87-8FAC-4167-8468-4850877F0EA3}">
      <dgm:prSet/>
      <dgm:spPr/>
      <dgm:t>
        <a:bodyPr/>
        <a:lstStyle/>
        <a:p>
          <a:endParaRPr lang="en-CY"/>
        </a:p>
      </dgm:t>
    </dgm:pt>
    <dgm:pt modelId="{A7B5FB38-7591-445B-B5EC-A8A1343436BF}" type="sibTrans" cxnId="{20CBDF87-8FAC-4167-8468-4850877F0EA3}">
      <dgm:prSet/>
      <dgm:spPr/>
      <dgm:t>
        <a:bodyPr/>
        <a:lstStyle/>
        <a:p>
          <a:endParaRPr lang="en-CY"/>
        </a:p>
      </dgm:t>
    </dgm:pt>
    <dgm:pt modelId="{2B266EB0-1503-47C7-B1D3-BE62A464B074}" type="pres">
      <dgm:prSet presAssocID="{24AE2029-C61F-43BE-95D1-E6241B408C2A}" presName="linear" presStyleCnt="0">
        <dgm:presLayoutVars>
          <dgm:animLvl val="lvl"/>
          <dgm:resizeHandles val="exact"/>
        </dgm:presLayoutVars>
      </dgm:prSet>
      <dgm:spPr/>
    </dgm:pt>
    <dgm:pt modelId="{C3BCB216-EE38-465C-8EC7-E9DE0C680DEE}" type="pres">
      <dgm:prSet presAssocID="{30BDB169-0392-42B5-BD4D-8783C34F5C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1A84A0-C1DD-45A9-9652-0F0B7D1E1601}" type="pres">
      <dgm:prSet presAssocID="{B9D55597-F3E2-4084-9DC9-796252217E2C}" presName="spacer" presStyleCnt="0"/>
      <dgm:spPr/>
    </dgm:pt>
    <dgm:pt modelId="{1D1F5B27-FCFF-4FA2-B009-BC3ADC6DD7D7}" type="pres">
      <dgm:prSet presAssocID="{D2D60EB2-EC5F-4864-BC31-7DA9E65A9AD0}" presName="parentText" presStyleLbl="node1" presStyleIdx="1" presStyleCnt="3" custLinFactNeighborY="-14132">
        <dgm:presLayoutVars>
          <dgm:chMax val="0"/>
          <dgm:bulletEnabled val="1"/>
        </dgm:presLayoutVars>
      </dgm:prSet>
      <dgm:spPr>
        <a:xfrm>
          <a:off x="0" y="592548"/>
          <a:ext cx="6096000" cy="463320"/>
        </a:xfrm>
        <a:prstGeom prst="roundRect">
          <a:avLst/>
        </a:prstGeom>
      </dgm:spPr>
    </dgm:pt>
    <dgm:pt modelId="{A4AAD323-BA88-48CF-ACAE-C5F24BF80302}" type="pres">
      <dgm:prSet presAssocID="{A87BDBF1-0E2B-4E1F-BE73-A6D8EFDBA772}" presName="spacer" presStyleCnt="0"/>
      <dgm:spPr/>
    </dgm:pt>
    <dgm:pt modelId="{B72FEBBF-970F-4AC7-886E-3CE7D5C63EC8}" type="pres">
      <dgm:prSet presAssocID="{F00C29B0-02C3-47F2-B282-BD065D3ECB8B}" presName="parentText" presStyleLbl="node1" presStyleIdx="2" presStyleCnt="3" custLinFactNeighborY="-14132">
        <dgm:presLayoutVars>
          <dgm:chMax val="0"/>
          <dgm:bulletEnabled val="1"/>
        </dgm:presLayoutVars>
      </dgm:prSet>
      <dgm:spPr>
        <a:xfrm>
          <a:off x="0" y="1107708"/>
          <a:ext cx="6096000" cy="463320"/>
        </a:xfrm>
        <a:prstGeom prst="roundRect">
          <a:avLst/>
        </a:prstGeom>
      </dgm:spPr>
    </dgm:pt>
  </dgm:ptLst>
  <dgm:cxnLst>
    <dgm:cxn modelId="{6CDB9118-7D56-4A46-B54F-DE1D4C88E434}" srcId="{24AE2029-C61F-43BE-95D1-E6241B408C2A}" destId="{30BDB169-0392-42B5-BD4D-8783C34F5C28}" srcOrd="0" destOrd="0" parTransId="{AF239AB8-3AB1-4D40-A018-44AC00CAB9BB}" sibTransId="{B9D55597-F3E2-4084-9DC9-796252217E2C}"/>
    <dgm:cxn modelId="{FA96D633-4FFF-4EA5-85F6-8A83891F3E55}" type="presOf" srcId="{24AE2029-C61F-43BE-95D1-E6241B408C2A}" destId="{2B266EB0-1503-47C7-B1D3-BE62A464B074}" srcOrd="0" destOrd="0" presId="urn:microsoft.com/office/officeart/2005/8/layout/vList2"/>
    <dgm:cxn modelId="{BE4ACB72-412E-413A-B31D-D4AC3D45BBE2}" type="presOf" srcId="{30BDB169-0392-42B5-BD4D-8783C34F5C28}" destId="{C3BCB216-EE38-465C-8EC7-E9DE0C680DEE}" srcOrd="0" destOrd="0" presId="urn:microsoft.com/office/officeart/2005/8/layout/vList2"/>
    <dgm:cxn modelId="{20CBDF87-8FAC-4167-8468-4850877F0EA3}" srcId="{24AE2029-C61F-43BE-95D1-E6241B408C2A}" destId="{F00C29B0-02C3-47F2-B282-BD065D3ECB8B}" srcOrd="2" destOrd="0" parTransId="{461AD10F-509D-403C-8C7D-904037294219}" sibTransId="{A7B5FB38-7591-445B-B5EC-A8A1343436BF}"/>
    <dgm:cxn modelId="{3304758A-D60A-411F-AFA0-74C4BB5B2A68}" type="presOf" srcId="{F00C29B0-02C3-47F2-B282-BD065D3ECB8B}" destId="{B72FEBBF-970F-4AC7-886E-3CE7D5C63EC8}" srcOrd="0" destOrd="0" presId="urn:microsoft.com/office/officeart/2005/8/layout/vList2"/>
    <dgm:cxn modelId="{526656B1-4D64-4099-B892-B8D54D02E370}" srcId="{24AE2029-C61F-43BE-95D1-E6241B408C2A}" destId="{D2D60EB2-EC5F-4864-BC31-7DA9E65A9AD0}" srcOrd="1" destOrd="0" parTransId="{7DD835D4-BAEE-473C-B498-FB4B219FC208}" sibTransId="{A87BDBF1-0E2B-4E1F-BE73-A6D8EFDBA772}"/>
    <dgm:cxn modelId="{D4AD99EF-667F-4203-A98E-F516E82D96C5}" type="presOf" srcId="{D2D60EB2-EC5F-4864-BC31-7DA9E65A9AD0}" destId="{1D1F5B27-FCFF-4FA2-B009-BC3ADC6DD7D7}" srcOrd="0" destOrd="0" presId="urn:microsoft.com/office/officeart/2005/8/layout/vList2"/>
    <dgm:cxn modelId="{48D4A26E-A602-451A-BD20-F70093FCB77B}" type="presParOf" srcId="{2B266EB0-1503-47C7-B1D3-BE62A464B074}" destId="{C3BCB216-EE38-465C-8EC7-E9DE0C680DEE}" srcOrd="0" destOrd="0" presId="urn:microsoft.com/office/officeart/2005/8/layout/vList2"/>
    <dgm:cxn modelId="{C8604976-A8A9-436B-B262-D61659F32C81}" type="presParOf" srcId="{2B266EB0-1503-47C7-B1D3-BE62A464B074}" destId="{DB1A84A0-C1DD-45A9-9652-0F0B7D1E1601}" srcOrd="1" destOrd="0" presId="urn:microsoft.com/office/officeart/2005/8/layout/vList2"/>
    <dgm:cxn modelId="{1FD56467-89F9-4AA9-A3DA-B419E64135A3}" type="presParOf" srcId="{2B266EB0-1503-47C7-B1D3-BE62A464B074}" destId="{1D1F5B27-FCFF-4FA2-B009-BC3ADC6DD7D7}" srcOrd="2" destOrd="0" presId="urn:microsoft.com/office/officeart/2005/8/layout/vList2"/>
    <dgm:cxn modelId="{D853B8D2-C45F-4508-B836-D5A4C4B34C31}" type="presParOf" srcId="{2B266EB0-1503-47C7-B1D3-BE62A464B074}" destId="{A4AAD323-BA88-48CF-ACAE-C5F24BF80302}" srcOrd="3" destOrd="0" presId="urn:microsoft.com/office/officeart/2005/8/layout/vList2"/>
    <dgm:cxn modelId="{F04BBEDA-AAEE-493F-B61C-C3E18F3CAD81}" type="presParOf" srcId="{2B266EB0-1503-47C7-B1D3-BE62A464B074}" destId="{B72FEBBF-970F-4AC7-886E-3CE7D5C63E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CB216-EE38-465C-8EC7-E9DE0C680DEE}">
      <dsp:nvSpPr>
        <dsp:cNvPr id="0" name=""/>
        <dsp:cNvSpPr/>
      </dsp:nvSpPr>
      <dsp:spPr>
        <a:xfrm>
          <a:off x="0" y="28291"/>
          <a:ext cx="7457776" cy="1067040"/>
        </a:xfrm>
        <a:prstGeom prst="roundRect">
          <a:avLst/>
        </a:prstGeom>
        <a:solidFill>
          <a:srgbClr val="009245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9245"/>
            </a:buClr>
            <a:buSzPct val="70000"/>
            <a:buFont typeface="+mj-lt"/>
            <a:buNone/>
          </a:pPr>
          <a:r>
            <a:rPr lang="en-US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 Introduction</a:t>
          </a:r>
          <a:endParaRPr lang="en-CY" sz="28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2089" y="80380"/>
        <a:ext cx="7353598" cy="962862"/>
      </dsp:txXfrm>
    </dsp:sp>
    <dsp:sp modelId="{1D1F5B27-FCFF-4FA2-B009-BC3ADC6DD7D7}">
      <dsp:nvSpPr>
        <dsp:cNvPr id="0" name=""/>
        <dsp:cNvSpPr/>
      </dsp:nvSpPr>
      <dsp:spPr>
        <a:xfrm>
          <a:off x="0" y="1236292"/>
          <a:ext cx="7457776" cy="1067040"/>
        </a:xfrm>
        <a:prstGeom prst="roundRect">
          <a:avLst/>
        </a:prstGeom>
        <a:solidFill>
          <a:srgbClr val="009245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9245"/>
            </a:buClr>
            <a:buSzPct val="70000"/>
            <a:buFont typeface="+mj-lt"/>
            <a:buNone/>
          </a:pPr>
          <a:r>
            <a:rPr lang="en-US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2. </a:t>
          </a:r>
          <a:r>
            <a:rPr lang="fi-FI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Graphical User Interface</a:t>
          </a:r>
          <a:endParaRPr lang="en-US" sz="2800" kern="1200" dirty="0">
            <a:solidFill>
              <a:schemeClr val="bg1">
                <a:lumMod val="9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2089" y="1288381"/>
        <a:ext cx="7353598" cy="962862"/>
      </dsp:txXfrm>
    </dsp:sp>
    <dsp:sp modelId="{B72FEBBF-970F-4AC7-886E-3CE7D5C63EC8}">
      <dsp:nvSpPr>
        <dsp:cNvPr id="0" name=""/>
        <dsp:cNvSpPr/>
      </dsp:nvSpPr>
      <dsp:spPr>
        <a:xfrm>
          <a:off x="0" y="2467492"/>
          <a:ext cx="7457776" cy="1067040"/>
        </a:xfrm>
        <a:prstGeom prst="roundRect">
          <a:avLst/>
        </a:prstGeom>
        <a:solidFill>
          <a:srgbClr val="009245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9245"/>
            </a:buClr>
            <a:buSzPct val="70000"/>
            <a:buFont typeface="+mj-lt"/>
            <a:buNone/>
          </a:pPr>
          <a:r>
            <a:rPr lang="en-US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3. </a:t>
          </a:r>
          <a:r>
            <a:rPr lang="fi-FI" sz="2800" kern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Step-by-step user guides</a:t>
          </a:r>
          <a:endParaRPr lang="en-US" sz="2800" kern="1200" dirty="0">
            <a:solidFill>
              <a:schemeClr val="bg1">
                <a:lumMod val="95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2089" y="2519581"/>
        <a:ext cx="7353598" cy="962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D70876-6A6A-BCF8-78D6-3C5FF1B75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37781-1948-4F21-66BF-2F6F507030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0E693-6F50-4D4D-926C-AF1F8A594DB3}" type="datetimeFigureOut">
              <a:rPr lang="en-CY" smtClean="0"/>
              <a:t>03/02/2025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D8520-DDAA-F123-8390-9460480902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B04F7-99D5-FEBD-B421-DE11C9B45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076D-5EBA-45ED-AF09-E9478CE5B92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32893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19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1125" y="791235"/>
            <a:ext cx="5630400" cy="28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>
                <a:solidFill>
                  <a:srgbClr val="5A6E80"/>
                </a:solidFill>
                <a:latin typeface="Open Sans ExtraBold" panose="020F0502020204030204" pitchFamily="34" charset="0"/>
                <a:ea typeface="Open Sans ExtraBold" panose="020F0502020204030204" pitchFamily="34" charset="0"/>
                <a:cs typeface="Open Sans ExtraBold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 dirty="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6305275" y="791235"/>
            <a:ext cx="2838600" cy="38435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0" y="-6800"/>
            <a:ext cx="224100" cy="5150300"/>
          </a:xfrm>
          <a:prstGeom prst="rect">
            <a:avLst/>
          </a:prstGeom>
          <a:solidFill>
            <a:srgbClr val="0094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E3D96-2107-8590-3A9E-44AD036DCB01}"/>
              </a:ext>
            </a:extLst>
          </p:cNvPr>
          <p:cNvSpPr txBox="1"/>
          <p:nvPr userDrawn="1"/>
        </p:nvSpPr>
        <p:spPr>
          <a:xfrm>
            <a:off x="449487" y="3917773"/>
            <a:ext cx="563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Y" dirty="0">
              <a:solidFill>
                <a:srgbClr val="029C47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A3E62-FF6F-AE86-C74A-B3CCEFA7A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488" y="3816350"/>
            <a:ext cx="5629275" cy="818400"/>
          </a:xfrm>
        </p:spPr>
        <p:txBody>
          <a:bodyPr/>
          <a:lstStyle>
            <a:lvl1pPr marL="152400" indent="0">
              <a:buNone/>
              <a:defRPr>
                <a:solidFill>
                  <a:srgbClr val="0092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BCDC0AA-D843-925C-232C-BCF9E6CE40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401221" y="59714"/>
            <a:ext cx="710037" cy="621963"/>
          </a:xfrm>
          <a:prstGeom prst="rect">
            <a:avLst/>
          </a:prstGeom>
        </p:spPr>
      </p:pic>
      <p:pic>
        <p:nvPicPr>
          <p:cNvPr id="3" name="Picture 2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A22923C7-71C1-45C6-B09F-26C3413C17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4100" y="40998"/>
            <a:ext cx="1183121" cy="6593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4" name="Google Shape;13;p2">
            <a:extLst>
              <a:ext uri="{FF2B5EF4-FFF2-40B4-BE49-F238E27FC236}">
                <a16:creationId xmlns:a16="http://schemas.microsoft.com/office/drawing/2014/main" id="{D93D86E0-1805-13F0-2241-92C670C38AC2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1462A1-57D7-26B3-D28C-79AC2300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CY" sz="2800" b="1" i="0" u="none" strike="noStrike" cap="none" dirty="0">
                <a:solidFill>
                  <a:srgbClr val="5A6E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Mulish"/>
              </a:defRPr>
            </a:lvl1pPr>
          </a:lstStyle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38BEEB-6081-4AE1-38B6-721FEB50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78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F8AC1A-F5D2-4D12-A86A-0EB346F4EFFC}" type="datetime1">
              <a:rPr lang="el-GR" smtClean="0"/>
              <a:pPr/>
              <a:t>3/2/2025</a:t>
            </a:fld>
            <a:endParaRPr lang="en-CY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4CE0D-C288-6210-071A-9151C8B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E85A9-169D-96C7-7E18-110FECF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7844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A66AB03F-1C9B-B907-EBE5-465BEF75C60B}"/>
              </a:ext>
            </a:extLst>
          </p:cNvPr>
          <p:cNvSpPr/>
          <p:nvPr userDrawn="1"/>
        </p:nvSpPr>
        <p:spPr>
          <a:xfrm>
            <a:off x="0" y="0"/>
            <a:ext cx="224100" cy="4745201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A8B0D73-FEB5-ED27-C9F1-125285F2D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805244" y="4831400"/>
            <a:ext cx="304121" cy="266397"/>
          </a:xfrm>
          <a:prstGeom prst="rect">
            <a:avLst/>
          </a:prstGeom>
        </p:spPr>
      </p:pic>
      <p:pic>
        <p:nvPicPr>
          <p:cNvPr id="3" name="Picture 2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555472F2-90D8-A27E-6CE8-3884EED4C3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35" y="4831401"/>
            <a:ext cx="477983" cy="266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A6E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5A6E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rgbClr val="0093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5A6E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rgbClr val="0093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ln w="9525" cap="flat" cmpd="sng">
            <a:solidFill>
              <a:srgbClr val="5A6E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ln w="9525" cap="flat" cmpd="sng">
            <a:solidFill>
              <a:srgbClr val="5A6E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 dirty="0"/>
          </a:p>
        </p:txBody>
      </p:sp>
      <p:sp>
        <p:nvSpPr>
          <p:cNvPr id="4" name="Google Shape;13;p2">
            <a:extLst>
              <a:ext uri="{FF2B5EF4-FFF2-40B4-BE49-F238E27FC236}">
                <a16:creationId xmlns:a16="http://schemas.microsoft.com/office/drawing/2014/main" id="{DA7E5BCE-FDB2-695C-4F9A-8BEFAC75C0B2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13;p2">
            <a:extLst>
              <a:ext uri="{FF2B5EF4-FFF2-40B4-BE49-F238E27FC236}">
                <a16:creationId xmlns:a16="http://schemas.microsoft.com/office/drawing/2014/main" id="{1A88FB6F-3F00-228C-6DF8-EC9B91682A02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E8D270D-A60E-85EE-C852-1533C9EF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78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F8AC1A-F5D2-4D12-A86A-0EB346F4EFFC}" type="datetime1">
              <a:rPr lang="el-GR" smtClean="0"/>
              <a:pPr/>
              <a:t>3/2/2025</a:t>
            </a:fld>
            <a:endParaRPr lang="en-CY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2F0B8ACE-ACA0-0BFA-6DEB-7518DEDC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0F8B38F-EBE2-13B9-BA42-20C4F976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7844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AA3885F-3EB2-0C4F-86FD-27A1EFA844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805244" y="4831400"/>
            <a:ext cx="304121" cy="266397"/>
          </a:xfrm>
          <a:prstGeom prst="rect">
            <a:avLst/>
          </a:prstGeom>
        </p:spPr>
      </p:pic>
      <p:pic>
        <p:nvPicPr>
          <p:cNvPr id="12" name="Picture 11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F7770C38-7D51-5B68-B3F1-BEE74A9730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35" y="4831401"/>
            <a:ext cx="477983" cy="266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A6E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71657B22-BBD7-8869-9E7A-66C5BDC32035}"/>
              </a:ext>
            </a:extLst>
          </p:cNvPr>
          <p:cNvSpPr/>
          <p:nvPr userDrawn="1"/>
        </p:nvSpPr>
        <p:spPr>
          <a:xfrm>
            <a:off x="0" y="0"/>
            <a:ext cx="224100" cy="4745201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39FC7376-F420-65B7-D310-B721763E9382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40F2E567-349F-C583-508B-C7C63643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78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F8AC1A-F5D2-4D12-A86A-0EB346F4EFFC}" type="datetime1">
              <a:rPr lang="el-GR" smtClean="0"/>
              <a:pPr/>
              <a:t>3/2/2025</a:t>
            </a:fld>
            <a:endParaRPr lang="en-CY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6219A02A-2307-CD42-99E3-C8236E93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9682C0E-A57D-D205-A733-C35004B0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7844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B9A869-13C0-B27A-765E-02591C1E4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805244" y="4831400"/>
            <a:ext cx="304121" cy="266397"/>
          </a:xfrm>
          <a:prstGeom prst="rect">
            <a:avLst/>
          </a:prstGeom>
        </p:spPr>
      </p:pic>
      <p:pic>
        <p:nvPicPr>
          <p:cNvPr id="6" name="Picture 5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9D2FDF5F-62A3-715B-F18A-8F5215AED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35" y="4831401"/>
            <a:ext cx="477983" cy="266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ln w="9525" cap="flat" cmpd="sng">
            <a:solidFill>
              <a:srgbClr val="5A6E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solidFill>
                  <a:srgbClr val="0093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Raleway"/>
              </a:defRPr>
            </a:lvl1pPr>
          </a:lstStyle>
          <a:p>
            <a:endParaRPr dirty="0"/>
          </a:p>
        </p:txBody>
      </p:sp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8B82A592-8A56-D4FD-E2F1-79965B55D0B0}"/>
              </a:ext>
            </a:extLst>
          </p:cNvPr>
          <p:cNvSpPr/>
          <p:nvPr userDrawn="1"/>
        </p:nvSpPr>
        <p:spPr>
          <a:xfrm>
            <a:off x="0" y="0"/>
            <a:ext cx="224100" cy="4745201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13;p2">
            <a:extLst>
              <a:ext uri="{FF2B5EF4-FFF2-40B4-BE49-F238E27FC236}">
                <a16:creationId xmlns:a16="http://schemas.microsoft.com/office/drawing/2014/main" id="{9A88D129-6DF0-D8C0-D222-036AAD8BEC29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6B4C949-362C-5A62-E523-B37164B9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78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F8AC1A-F5D2-4D12-A86A-0EB346F4EFFC}" type="datetime1">
              <a:rPr lang="el-GR" smtClean="0"/>
              <a:pPr/>
              <a:t>3/2/2025</a:t>
            </a:fld>
            <a:endParaRPr lang="en-CY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103DBD7-0887-01C9-7100-306C0E8F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2E7F9B7-1CF6-92DF-D7DE-3CE60C73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7844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865742A-9731-7858-3BAA-B9F89A051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805244" y="4831400"/>
            <a:ext cx="304121" cy="266397"/>
          </a:xfrm>
          <a:prstGeom prst="rect">
            <a:avLst/>
          </a:prstGeom>
        </p:spPr>
      </p:pic>
      <p:pic>
        <p:nvPicPr>
          <p:cNvPr id="7" name="Picture 6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6C246157-4256-D445-0D5B-98003CF25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35" y="4831401"/>
            <a:ext cx="477983" cy="266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A6E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1834238" y="13922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ulish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/>
          </p:nvPr>
        </p:nvSpPr>
        <p:spPr>
          <a:xfrm>
            <a:off x="5577963" y="13922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ulish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834240" y="21680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5577965" y="21680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1834238" y="29167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ulish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/>
          </p:nvPr>
        </p:nvSpPr>
        <p:spPr>
          <a:xfrm>
            <a:off x="5577963" y="29167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ulish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7"/>
          </p:nvPr>
        </p:nvSpPr>
        <p:spPr>
          <a:xfrm>
            <a:off x="1834269" y="36925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5577970" y="36925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982130" y="1758400"/>
            <a:ext cx="775800" cy="5163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3" hasCustomPrompt="1"/>
          </p:nvPr>
        </p:nvSpPr>
        <p:spPr>
          <a:xfrm>
            <a:off x="982130" y="3285298"/>
            <a:ext cx="775800" cy="5163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5980" y="1758400"/>
            <a:ext cx="775800" cy="5163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5980" y="3285298"/>
            <a:ext cx="775800" cy="5163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77" name="Google Shape;77;p13"/>
          <p:cNvSpPr/>
          <p:nvPr/>
        </p:nvSpPr>
        <p:spPr>
          <a:xfrm rot="-5400000">
            <a:off x="4450606" y="-4450506"/>
            <a:ext cx="242888" cy="91439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" name="Google Shape;13;p2">
            <a:extLst>
              <a:ext uri="{FF2B5EF4-FFF2-40B4-BE49-F238E27FC236}">
                <a16:creationId xmlns:a16="http://schemas.microsoft.com/office/drawing/2014/main" id="{00710BF9-FF97-EBF1-8161-D2FAD34EB8E0}"/>
              </a:ext>
            </a:extLst>
          </p:cNvPr>
          <p:cNvSpPr/>
          <p:nvPr userDrawn="1"/>
        </p:nvSpPr>
        <p:spPr>
          <a:xfrm rot="5400000">
            <a:off x="4546218" y="198983"/>
            <a:ext cx="51564" cy="9144000"/>
          </a:xfrm>
          <a:prstGeom prst="rect">
            <a:avLst/>
          </a:prstGeom>
          <a:solidFill>
            <a:srgbClr val="5A6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13DE7088-218D-30F3-E0C6-6E506197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78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F8AC1A-F5D2-4D12-A86A-0EB346F4EFFC}" type="datetime1">
              <a:rPr lang="el-GR" smtClean="0"/>
              <a:pPr/>
              <a:t>3/2/2025</a:t>
            </a:fld>
            <a:endParaRPr lang="en-CY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02FF673-E241-74F0-8F16-23B0C166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332668C-B10A-5A57-682D-2052A8B7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7844" y="4830935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E55DB8-DBB5-9EE4-2CD5-E893D6888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805244" y="4831400"/>
            <a:ext cx="304121" cy="266397"/>
          </a:xfrm>
          <a:prstGeom prst="rect">
            <a:avLst/>
          </a:prstGeom>
        </p:spPr>
      </p:pic>
      <p:pic>
        <p:nvPicPr>
          <p:cNvPr id="6" name="Picture 5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E0796F17-D74B-DE4F-066D-D27BCA2257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35" y="4831401"/>
            <a:ext cx="477983" cy="266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rot="5400000">
            <a:off x="4459950" y="-4518475"/>
            <a:ext cx="224100" cy="9199500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ctrTitle"/>
          </p:nvPr>
        </p:nvSpPr>
        <p:spPr>
          <a:xfrm>
            <a:off x="765475" y="1688765"/>
            <a:ext cx="4892400" cy="10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>
                <a:solidFill>
                  <a:srgbClr val="5A6E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765475" y="2685340"/>
            <a:ext cx="4892400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93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53" name="Google Shape;153;p21"/>
          <p:cNvSpPr>
            <a:spLocks noGrp="1"/>
          </p:cNvSpPr>
          <p:nvPr>
            <p:ph type="pic" idx="2"/>
          </p:nvPr>
        </p:nvSpPr>
        <p:spPr>
          <a:xfrm>
            <a:off x="6017000" y="917450"/>
            <a:ext cx="2920500" cy="424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A5CA542-116E-BB21-C409-7114517EBB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4194" l="896" r="16702">
                        <a14:foregroundMark x1="5585" y1="29032" x2="5585" y2="29032"/>
                        <a14:foregroundMark x1="4426" y1="13548" x2="4426" y2="13548"/>
                        <a14:foregroundMark x1="2950" y1="19355" x2="2950" y2="19355"/>
                        <a14:foregroundMark x1="6217" y1="8387" x2="6217" y2="8387"/>
                        <a14:foregroundMark x1="7060" y1="4839" x2="7060" y2="4839"/>
                        <a14:foregroundMark x1="1528" y1="37419" x2="1528" y2="37419"/>
                        <a14:foregroundMark x1="948" y1="43548" x2="948" y2="43548"/>
                        <a14:foregroundMark x1="10063" y1="92581" x2="10063" y2="92581"/>
                        <a14:foregroundMark x1="9431" y1="93548" x2="9431" y2="93548"/>
                        <a14:foregroundMark x1="9115" y1="94194" x2="9115" y2="94194"/>
                      </a14:backgroundRemoval>
                    </a14:imgEffect>
                  </a14:imgLayer>
                </a14:imgProps>
              </a:ext>
            </a:extLst>
          </a:blip>
          <a:srcRect r="81354"/>
          <a:stretch/>
        </p:blipFill>
        <p:spPr>
          <a:xfrm>
            <a:off x="8562403" y="287430"/>
            <a:ext cx="447874" cy="392319"/>
          </a:xfrm>
          <a:prstGeom prst="rect">
            <a:avLst/>
          </a:prstGeom>
        </p:spPr>
      </p:pic>
      <p:pic>
        <p:nvPicPr>
          <p:cNvPr id="3" name="Picture 2" descr="A logo with green and grey circles&#10;&#10;Description automatically generated">
            <a:extLst>
              <a:ext uri="{FF2B5EF4-FFF2-40B4-BE49-F238E27FC236}">
                <a16:creationId xmlns:a16="http://schemas.microsoft.com/office/drawing/2014/main" id="{92C3E029-17E8-FC61-7C89-48EC93E400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3723" y="263820"/>
            <a:ext cx="746284" cy="4159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2"/>
          <p:cNvGrpSpPr/>
          <p:nvPr/>
        </p:nvGrpSpPr>
        <p:grpSpPr>
          <a:xfrm>
            <a:off x="-50" y="-12925"/>
            <a:ext cx="9144000" cy="5169325"/>
            <a:chOff x="-50" y="-12925"/>
            <a:chExt cx="9144000" cy="5169325"/>
          </a:xfrm>
        </p:grpSpPr>
        <p:sp>
          <p:nvSpPr>
            <p:cNvPr id="156" name="Google Shape;156;p22"/>
            <p:cNvSpPr/>
            <p:nvPr/>
          </p:nvSpPr>
          <p:spPr>
            <a:xfrm>
              <a:off x="-50" y="-12925"/>
              <a:ext cx="9144000" cy="6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-50" y="4513500"/>
              <a:ext cx="9144000" cy="6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2"/>
          <p:cNvSpPr/>
          <p:nvPr/>
        </p:nvSpPr>
        <p:spPr>
          <a:xfrm rot="5400000">
            <a:off x="4470918" y="-4483843"/>
            <a:ext cx="202113" cy="9143951"/>
          </a:xfrm>
          <a:prstGeom prst="rect">
            <a:avLst/>
          </a:prstGeom>
          <a:solidFill>
            <a:srgbClr val="009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None/>
              <a:defRPr sz="28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6BEBA4-FA02-CFA8-956D-63FDBA600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Dr.-Ing. Paris A. Fokaides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C1BE9-ACF0-9DCD-2AF7-9B041BDA8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91A4A37-4834-4E29-A469-FFE1E41D3FF8}" type="datetime1">
              <a:rPr lang="el-GR" smtClean="0"/>
              <a:pPr/>
              <a:t>3/2/2025</a:t>
            </a:fld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A364D-BACD-31E0-CE17-6AC09BF7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1ACCABE-6946-479C-B248-2B8680110E89}" type="slidenum">
              <a:rPr lang="en-CY" smtClean="0"/>
              <a:pPr/>
              <a:t>‹#›</a:t>
            </a:fld>
            <a:endParaRPr lang="en-CY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9" r:id="rId6"/>
    <p:sldLayoutId id="2147483667" r:id="rId7"/>
    <p:sldLayoutId id="2147483668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5A6E7F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ustainableEn12" TargetMode="External"/><Relationship Id="rId3" Type="http://schemas.openxmlformats.org/officeDocument/2006/relationships/hyperlink" Target="mailto:Res.kt@frederick.ac.cy" TargetMode="External"/><Relationship Id="rId7" Type="http://schemas.openxmlformats.org/officeDocument/2006/relationships/hyperlink" Target="http://www.youtube.com/@sustainableenergyresearchg883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company/sustainable-energy-research-group/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25.png"/><Relationship Id="rId10" Type="http://schemas.openxmlformats.org/officeDocument/2006/relationships/hyperlink" Target="https://www.facebook.com/Serg.Web.FredU" TargetMode="External"/><Relationship Id="rId4" Type="http://schemas.openxmlformats.org/officeDocument/2006/relationships/hyperlink" Target="https://www.serg-web.com/" TargetMode="Externa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;p27">
            <a:extLst>
              <a:ext uri="{FF2B5EF4-FFF2-40B4-BE49-F238E27FC236}">
                <a16:creationId xmlns:a16="http://schemas.microsoft.com/office/drawing/2014/main" id="{9D647C7C-8B0E-D303-CAB9-0E5CE823DA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6592" y="577204"/>
            <a:ext cx="5630400" cy="2406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Management </a:t>
            </a:r>
            <a:b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br>
              <a:rPr lang="en-US" sz="2800" dirty="0">
                <a:solidFill>
                  <a:srgbClr val="0093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2800" dirty="0">
                <a:solidFill>
                  <a:srgbClr val="0093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Python training</a:t>
            </a:r>
            <a:endParaRPr b="0" dirty="0">
              <a:solidFill>
                <a:srgbClr val="00934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  <a:sym typeface="Mulish ExtraBold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E33B290-F047-E9AC-F28E-C9A592A17ECA}"/>
              </a:ext>
            </a:extLst>
          </p:cNvPr>
          <p:cNvSpPr txBox="1">
            <a:spLocks/>
          </p:cNvSpPr>
          <p:nvPr/>
        </p:nvSpPr>
        <p:spPr>
          <a:xfrm>
            <a:off x="451412" y="3292142"/>
            <a:ext cx="5630400" cy="67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 algn="ctr">
              <a:buFont typeface="Albert Sans Medium"/>
              <a:buNone/>
            </a:pPr>
            <a:r>
              <a:rPr lang="en-US" sz="1600" b="1" dirty="0">
                <a:solidFill>
                  <a:srgbClr val="5A6E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Nikolas Afxentiou</a:t>
            </a:r>
          </a:p>
          <a:p>
            <a:pPr marL="152400" indent="0" algn="ctr">
              <a:buFont typeface="Albert Sans Medium"/>
              <a:buNone/>
            </a:pPr>
            <a:r>
              <a:rPr lang="en-US" sz="1600" b="1" dirty="0">
                <a:solidFill>
                  <a:srgbClr val="5A6E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Engineering, Frederick University, Cyprus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83C7-4D2C-CF48-63C9-08CD141A49E2}"/>
              </a:ext>
            </a:extLst>
          </p:cNvPr>
          <p:cNvSpPr txBox="1"/>
          <p:nvPr/>
        </p:nvSpPr>
        <p:spPr>
          <a:xfrm>
            <a:off x="2075822" y="4197355"/>
            <a:ext cx="2381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4AA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February 2025</a:t>
            </a:r>
            <a:endParaRPr lang="en-CY" b="1" dirty="0">
              <a:solidFill>
                <a:srgbClr val="04AA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2" descr="Python Programming Language: Everything You Need to Know - Loud Bench">
            <a:extLst>
              <a:ext uri="{FF2B5EF4-FFF2-40B4-BE49-F238E27FC236}">
                <a16:creationId xmlns:a16="http://schemas.microsoft.com/office/drawing/2014/main" id="{F6187D42-CFE4-9245-C246-B10CD55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18125"/>
          <a:stretch/>
        </p:blipFill>
        <p:spPr bwMode="auto">
          <a:xfrm>
            <a:off x="6511913" y="1780310"/>
            <a:ext cx="2337647" cy="21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C829C-9EDC-8576-4D2D-6A372F33D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50266"/>
            <a:ext cx="8335686" cy="2182675"/>
          </a:xfrm>
        </p:spPr>
        <p:txBody>
          <a:bodyPr/>
          <a:lstStyle/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Navigate through the </a:t>
            </a:r>
            <a:r>
              <a:rPr lang="en-US" sz="1600" b="1" u="sng" dirty="0" err="1"/>
              <a:t>JupyterLab</a:t>
            </a:r>
            <a:r>
              <a:rPr lang="en-US" sz="1600" b="1" u="sng" dirty="0"/>
              <a:t>:</a:t>
            </a:r>
          </a:p>
          <a:p>
            <a:pPr marL="609600" lvl="1" indent="0">
              <a:lnSpc>
                <a:spcPct val="15000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https://jupyter.org/try-jupyter/lab/</a:t>
            </a:r>
          </a:p>
          <a:p>
            <a:pPr marL="152400" lvl="1" indent="0">
              <a:lnSpc>
                <a:spcPct val="150000"/>
              </a:lnSpc>
              <a:buNone/>
            </a:pPr>
            <a:endParaRPr lang="en-US" sz="1600" b="1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38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 repository for the source code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9600" lvl="1" indent="0">
              <a:lnSpc>
                <a:spcPct val="15000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https://github.com/NicholasAfxentiou/Python.git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54953-E660-A52D-9F46-6906713A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Step-by-step User Guide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D441D1D-4C11-518D-1E13-64757E02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43248B0-CB76-D6BC-55B7-ECB075C0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29E5-BB16-FE2A-23AF-81F18C85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10</a:t>
            </a:fld>
            <a:endParaRPr lang="en-CY" sz="1200" dirty="0">
              <a:solidFill>
                <a:srgbClr val="5A6E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3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50A3-706D-2073-373C-BAB41F15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63ACE5-D186-A03B-D813-7451CE92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Time Series – Energy Metering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79DE709A-A82E-78C2-5FC3-EF7B2FF0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F12947C-2504-494D-9AED-C26CCBC2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AE60A-1A0C-82EE-CCB2-0B730288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11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F3787-A11B-1217-DD9F-D87BC46C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72" y="1029284"/>
            <a:ext cx="4375255" cy="36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6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F556-19EE-69D4-B843-2057CC85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EB312-7FC0-9BA6-10AA-1CC7A2ED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52FB02CA-8918-A369-AAD6-B160E1B9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403CFC6-7F1E-455C-4148-9B39344E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183A1-A3BD-0C30-601F-7A1C2563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12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5A97F6E-8371-26DA-DC37-2ECE0600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19" y="514509"/>
            <a:ext cx="6001591" cy="41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4BB5B-13C5-DA0E-9B97-E354277E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4D7AA-9201-6CF2-1A8B-7D3701C1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Bar Plot – Energy Metering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41B3449-436E-CDC0-B564-CDBB84AA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D90A6A9-AEE8-E274-2E41-19518043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5D758-3A05-C92B-9DE1-81E9BBA7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13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8B909-4EC8-E6F5-4C69-0BAA6ED4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81" y="986197"/>
            <a:ext cx="4153238" cy="37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DC25-7FAB-ABE4-1225-68723226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8C33D2-47E0-9488-75C1-84109104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A067CA1-9B5A-AA24-C7C9-5D073DD6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9EB8C1F-9CD4-04E1-7DA9-2E1EE78F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01A55-1C65-7D3F-BF0C-4B93FA48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14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 descr="A graph of blue bars&#10;&#10;Description automatically generated">
            <a:extLst>
              <a:ext uri="{FF2B5EF4-FFF2-40B4-BE49-F238E27FC236}">
                <a16:creationId xmlns:a16="http://schemas.microsoft.com/office/drawing/2014/main" id="{CEA210A6-8C4D-4F22-AED1-ADF40D24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34" y="980315"/>
            <a:ext cx="7523332" cy="37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29B8-FB5E-E31D-3AB8-384CBCFC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806CE-7F9B-9002-C604-E6F52DEB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Time Series – </a:t>
            </a:r>
            <a:r>
              <a:rPr lang="en-GB" dirty="0" err="1"/>
              <a:t>HOBOlink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774271DF-6D30-EE1C-792F-23D8ABB7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02B1313-A2FF-5C17-1923-0A50803F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C6DAB-3316-4859-22FF-57830D15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15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8CF63-D3BD-F92B-AB6F-3BC1A172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99" y="906517"/>
            <a:ext cx="4643002" cy="38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D748-CC70-0516-1AB9-226B2A59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81D41-86D4-EE07-3822-DB04CCB6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2D77540-6E5E-C236-3E18-0CDC6852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2DF682A-2C5A-08EA-7714-D23CE47B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9C4EF-F29D-BA69-B86F-4277CDFB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16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 descr="A graph showing the temperature of the day&#10;&#10;Description automatically generated">
            <a:extLst>
              <a:ext uri="{FF2B5EF4-FFF2-40B4-BE49-F238E27FC236}">
                <a16:creationId xmlns:a16="http://schemas.microsoft.com/office/drawing/2014/main" id="{491BCEF1-5D93-8AEC-0EE2-1B96C823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32" t="7586" r="9030"/>
          <a:stretch/>
        </p:blipFill>
        <p:spPr>
          <a:xfrm>
            <a:off x="2012917" y="216776"/>
            <a:ext cx="5964434" cy="43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0122-75AA-9FE7-29A8-DFD3D982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4F5EAC-6463-F394-068B-3346CED9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Time Series – Indoor Air Quality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4F8070B-0819-753F-CD49-C9DDCEE2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9726459-3C03-65C6-3186-D430C9BD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5E21B-F29B-604A-1034-0BAA0B23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17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9AE28-4C0A-8892-5472-6273FE46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74" y="965989"/>
            <a:ext cx="3882452" cy="37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2587-B681-87B0-4EC9-62EF9848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D8AAC-F333-655A-A05C-68AA6D74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2404CC62-AE29-B3C7-CB07-FE7B2A09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9A6F70B-DAD1-627E-0C04-6A482EAF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A6D95-101A-880A-214C-5268D383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18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 descr="A graph showing the temperature of the earth&#10;&#10;Description automatically generated">
            <a:extLst>
              <a:ext uri="{FF2B5EF4-FFF2-40B4-BE49-F238E27FC236}">
                <a16:creationId xmlns:a16="http://schemas.microsoft.com/office/drawing/2014/main" id="{269EE5F8-6B4D-335E-FDF8-20232DE7C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4" t="7663" r="9285"/>
          <a:stretch/>
        </p:blipFill>
        <p:spPr>
          <a:xfrm>
            <a:off x="2000250" y="480275"/>
            <a:ext cx="5821416" cy="41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2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FE513-C6E8-46B4-CA89-5BCBBAE0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76E16B-1FC9-3C0E-15E3-7D463D11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4E76E-999C-E945-9E74-55D01DBA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B98EA25-AB66-288D-A42E-8A271C2D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F43C-0D68-5AB5-9B92-D30E3077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19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8" name="Picture 7" descr="A graph of air quality&#10;&#10;Description automatically generated">
            <a:extLst>
              <a:ext uri="{FF2B5EF4-FFF2-40B4-BE49-F238E27FC236}">
                <a16:creationId xmlns:a16="http://schemas.microsoft.com/office/drawing/2014/main" id="{4B264A92-DC78-A252-DDF2-7A916457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2" y="981405"/>
            <a:ext cx="7494355" cy="3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878CEE1-7F4B-7E10-397A-A9368BDA0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847272"/>
              </p:ext>
            </p:extLst>
          </p:nvPr>
        </p:nvGraphicFramePr>
        <p:xfrm>
          <a:off x="843112" y="1017725"/>
          <a:ext cx="7457776" cy="358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F5EC857-EA8E-38EE-8183-74BC300F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E5FCD90-8C17-6715-9F73-0C3A098A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410457A-362D-E9EF-E242-65153B71F261}"/>
              </a:ext>
            </a:extLst>
          </p:cNvPr>
          <p:cNvSpPr txBox="1">
            <a:spLocks/>
          </p:cNvSpPr>
          <p:nvPr/>
        </p:nvSpPr>
        <p:spPr>
          <a:xfrm>
            <a:off x="6732498" y="482727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1ACCABE-6946-479C-B248-2B8680110E89}" type="slidenum">
              <a:rPr lang="en-CY" smtClean="0">
                <a:solidFill>
                  <a:srgbClr val="5A6E80"/>
                </a:solidFill>
              </a:rPr>
              <a:pPr/>
              <a:t>2</a:t>
            </a:fld>
            <a:endParaRPr lang="en-CY" dirty="0">
              <a:solidFill>
                <a:srgbClr val="5A6E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6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914A-0092-03E9-BFB0-B8A2A17B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EA4C8-2CDF-734B-2109-29D54C7E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Time Series – Heat flux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4853506-7191-E1E1-354B-8B4A3B77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196CA8A-561E-E6B0-82CA-ECD200D9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BBFF1-6C8E-F706-8A82-38D792D6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20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31628-1840-26E8-858C-3179CC9E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31" y="961461"/>
            <a:ext cx="7216737" cy="36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2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B426-E7F3-09C6-2F7D-2E45E20A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34B97-55AC-A8EA-CF8C-974A08A7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Figure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DA1ECE4D-E318-A3F4-9057-36093277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5B87427-5872-CCFE-1556-FAC0FA41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7137E-1805-D1A8-28F4-B28213E8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21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B812CA13-3EAD-7CAF-499B-C297D206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7" t="7816" r="8979"/>
          <a:stretch/>
        </p:blipFill>
        <p:spPr>
          <a:xfrm>
            <a:off x="2032840" y="426751"/>
            <a:ext cx="5869627" cy="42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602F-7C3F-BD6A-25CE-7C1B129A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DF25EC-0700-CAC5-CA2C-183C53A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interactive </a:t>
            </a:r>
            <a:r>
              <a:rPr lang="en-GB" dirty="0" err="1"/>
              <a:t>Plotly</a:t>
            </a:r>
            <a:r>
              <a:rPr lang="en-GB" dirty="0"/>
              <a:t> Chart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F6F3148-8D62-8AA4-E4F8-F23F8F87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26838FA-9809-D483-A3EF-AA3FBA1F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4FD4B-4D14-D7E1-6167-6E5699CE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22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4D4AB-07FD-AEB0-E979-8F39F44C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9" y="1017725"/>
            <a:ext cx="8239722" cy="1748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2C63C-624E-19B5-17E4-FB119C57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9" y="2826329"/>
            <a:ext cx="8588266" cy="16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>
            <a:spLocks noGrp="1"/>
          </p:cNvSpPr>
          <p:nvPr>
            <p:ph type="ctrTitle"/>
          </p:nvPr>
        </p:nvSpPr>
        <p:spPr>
          <a:xfrm>
            <a:off x="989324" y="556744"/>
            <a:ext cx="4787600" cy="1021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sp>
        <p:nvSpPr>
          <p:cNvPr id="462" name="Google Shape;462;p46"/>
          <p:cNvSpPr txBox="1">
            <a:spLocks noGrp="1"/>
          </p:cNvSpPr>
          <p:nvPr>
            <p:ph type="subTitle" idx="1"/>
          </p:nvPr>
        </p:nvSpPr>
        <p:spPr>
          <a:xfrm>
            <a:off x="936925" y="1378044"/>
            <a:ext cx="4892400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ym typeface="Albert Sans"/>
              </a:rPr>
              <a:t>Any questions?</a:t>
            </a:r>
            <a:endParaRPr b="1" dirty="0">
              <a:sym typeface="Albert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res.an@frederick.ac.cy</a:t>
            </a:r>
            <a:endParaRPr lang="en-GB" dirty="0"/>
          </a:p>
          <a:p>
            <a:pPr marL="0" indent="0">
              <a:spcBef>
                <a:spcPts val="1000"/>
              </a:spcBef>
              <a:buSzPts val="1100"/>
            </a:pP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https://www.serg-web.com/</a:t>
            </a:r>
            <a:r>
              <a:rPr lang="en-GB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43C00-2715-23B8-B7D5-9AD9D570F2BB}"/>
              </a:ext>
            </a:extLst>
          </p:cNvPr>
          <p:cNvSpPr txBox="1"/>
          <p:nvPr/>
        </p:nvSpPr>
        <p:spPr>
          <a:xfrm>
            <a:off x="1056888" y="3219296"/>
            <a:ext cx="45990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ctr">
              <a:buNone/>
            </a:pPr>
            <a:r>
              <a:rPr lang="en-US" b="1" dirty="0">
                <a:solidFill>
                  <a:srgbClr val="5A6E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Nikolas Afxentiou</a:t>
            </a:r>
          </a:p>
          <a:p>
            <a:pPr marL="152400" indent="0" algn="ctr">
              <a:buNone/>
            </a:pPr>
            <a:r>
              <a:rPr lang="en-US" b="1" dirty="0">
                <a:solidFill>
                  <a:srgbClr val="5A6E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Engineering, Frederick University, Cyprus</a:t>
            </a:r>
            <a:endParaRPr lang="en-CY" b="1" dirty="0">
              <a:solidFill>
                <a:srgbClr val="5A6E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CFF4B976-11AE-C343-EB64-3C3CB5A8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396" y="3957960"/>
            <a:ext cx="1752372" cy="8428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292C3D-AD06-16CF-E6D0-181E7B0E3B4E}"/>
              </a:ext>
            </a:extLst>
          </p:cNvPr>
          <p:cNvGrpSpPr/>
          <p:nvPr/>
        </p:nvGrpSpPr>
        <p:grpSpPr>
          <a:xfrm>
            <a:off x="3577919" y="2710073"/>
            <a:ext cx="399900" cy="399900"/>
            <a:chOff x="3577919" y="2710073"/>
            <a:chExt cx="399900" cy="399900"/>
          </a:xfrm>
        </p:grpSpPr>
        <p:sp>
          <p:nvSpPr>
            <p:cNvPr id="7" name="Google Shape;460;p46">
              <a:hlinkClick r:id="rId6"/>
              <a:extLst>
                <a:ext uri="{FF2B5EF4-FFF2-40B4-BE49-F238E27FC236}">
                  <a16:creationId xmlns:a16="http://schemas.microsoft.com/office/drawing/2014/main" id="{557D04E9-8A01-6CD1-42EB-85ACF5CB0A97}"/>
                </a:ext>
              </a:extLst>
            </p:cNvPr>
            <p:cNvSpPr/>
            <p:nvPr/>
          </p:nvSpPr>
          <p:spPr>
            <a:xfrm>
              <a:off x="3577919" y="2710073"/>
              <a:ext cx="399900" cy="399900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68;p46">
              <a:extLst>
                <a:ext uri="{FF2B5EF4-FFF2-40B4-BE49-F238E27FC236}">
                  <a16:creationId xmlns:a16="http://schemas.microsoft.com/office/drawing/2014/main" id="{97941D2B-34BF-0C92-0C31-B8304F137DD7}"/>
                </a:ext>
              </a:extLst>
            </p:cNvPr>
            <p:cNvGrpSpPr/>
            <p:nvPr/>
          </p:nvGrpSpPr>
          <p:grpSpPr>
            <a:xfrm>
              <a:off x="3663384" y="2799539"/>
              <a:ext cx="229831" cy="205540"/>
              <a:chOff x="3824739" y="3890112"/>
              <a:chExt cx="208105" cy="186110"/>
            </a:xfrm>
            <a:solidFill>
              <a:srgbClr val="CFCFCF"/>
            </a:solidFill>
          </p:grpSpPr>
          <p:sp>
            <p:nvSpPr>
              <p:cNvPr id="11" name="Google Shape;469;p46">
                <a:extLst>
                  <a:ext uri="{FF2B5EF4-FFF2-40B4-BE49-F238E27FC236}">
                    <a16:creationId xmlns:a16="http://schemas.microsoft.com/office/drawing/2014/main" id="{0D88D04F-96E2-ADA6-8D7F-31C24A8D63A0}"/>
                  </a:ext>
                </a:extLst>
              </p:cNvPr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70;p46">
                <a:extLst>
                  <a:ext uri="{FF2B5EF4-FFF2-40B4-BE49-F238E27FC236}">
                    <a16:creationId xmlns:a16="http://schemas.microsoft.com/office/drawing/2014/main" id="{BAD8A1EF-B29D-FCEC-2F18-A496CEE1C7E8}"/>
                  </a:ext>
                </a:extLst>
              </p:cNvPr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46">
                <a:extLst>
                  <a:ext uri="{FF2B5EF4-FFF2-40B4-BE49-F238E27FC236}">
                    <a16:creationId xmlns:a16="http://schemas.microsoft.com/office/drawing/2014/main" id="{DE5CE38F-1D66-893E-538F-B07D9DFF3EC7}"/>
                  </a:ext>
                </a:extLst>
              </p:cNvPr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09248B-C5C1-0C5E-D489-99B4246E3FB1}"/>
              </a:ext>
            </a:extLst>
          </p:cNvPr>
          <p:cNvGrpSpPr/>
          <p:nvPr/>
        </p:nvGrpSpPr>
        <p:grpSpPr>
          <a:xfrm>
            <a:off x="1972619" y="2710073"/>
            <a:ext cx="399900" cy="399900"/>
            <a:chOff x="1972619" y="2710073"/>
            <a:chExt cx="399900" cy="399900"/>
          </a:xfrm>
        </p:grpSpPr>
        <p:sp>
          <p:nvSpPr>
            <p:cNvPr id="17" name="Google Shape;472;p46">
              <a:hlinkClick r:id="rId7"/>
              <a:extLst>
                <a:ext uri="{FF2B5EF4-FFF2-40B4-BE49-F238E27FC236}">
                  <a16:creationId xmlns:a16="http://schemas.microsoft.com/office/drawing/2014/main" id="{988731FE-CF3B-BD09-837E-7FD0C2F06DB0}"/>
                </a:ext>
              </a:extLst>
            </p:cNvPr>
            <p:cNvSpPr/>
            <p:nvPr/>
          </p:nvSpPr>
          <p:spPr>
            <a:xfrm>
              <a:off x="1972619" y="2710073"/>
              <a:ext cx="399900" cy="399900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;p46">
              <a:extLst>
                <a:ext uri="{FF2B5EF4-FFF2-40B4-BE49-F238E27FC236}">
                  <a16:creationId xmlns:a16="http://schemas.microsoft.com/office/drawing/2014/main" id="{96BDD0D6-55C1-D963-DD89-E73F24E0739B}"/>
                </a:ext>
              </a:extLst>
            </p:cNvPr>
            <p:cNvGrpSpPr/>
            <p:nvPr/>
          </p:nvGrpSpPr>
          <p:grpSpPr>
            <a:xfrm>
              <a:off x="2027528" y="2787702"/>
              <a:ext cx="290083" cy="220937"/>
              <a:chOff x="5590763" y="3890208"/>
              <a:chExt cx="262661" cy="200052"/>
            </a:xfrm>
            <a:solidFill>
              <a:srgbClr val="CFCFCF"/>
            </a:solidFill>
          </p:grpSpPr>
          <p:sp>
            <p:nvSpPr>
              <p:cNvPr id="19" name="Google Shape;474;p46">
                <a:extLst>
                  <a:ext uri="{FF2B5EF4-FFF2-40B4-BE49-F238E27FC236}">
                    <a16:creationId xmlns:a16="http://schemas.microsoft.com/office/drawing/2014/main" id="{385DD747-CA6D-3290-3F0A-EA65AEE09D1C}"/>
                  </a:ext>
                </a:extLst>
              </p:cNvPr>
              <p:cNvSpPr/>
              <p:nvPr/>
            </p:nvSpPr>
            <p:spPr>
              <a:xfrm>
                <a:off x="5590763" y="3890208"/>
                <a:ext cx="262661" cy="200052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6285" extrusionOk="0">
                    <a:moveTo>
                      <a:pt x="4123" y="1"/>
                    </a:moveTo>
                    <a:cubicBezTo>
                      <a:pt x="3010" y="1"/>
                      <a:pt x="1900" y="63"/>
                      <a:pt x="799" y="188"/>
                    </a:cubicBezTo>
                    <a:cubicBezTo>
                      <a:pt x="513" y="224"/>
                      <a:pt x="287" y="450"/>
                      <a:pt x="239" y="712"/>
                    </a:cubicBezTo>
                    <a:cubicBezTo>
                      <a:pt x="1" y="2319"/>
                      <a:pt x="1" y="3963"/>
                      <a:pt x="239" y="5570"/>
                    </a:cubicBezTo>
                    <a:cubicBezTo>
                      <a:pt x="287" y="5844"/>
                      <a:pt x="513" y="6058"/>
                      <a:pt x="799" y="6082"/>
                    </a:cubicBezTo>
                    <a:cubicBezTo>
                      <a:pt x="1894" y="6201"/>
                      <a:pt x="3013" y="6284"/>
                      <a:pt x="4132" y="6284"/>
                    </a:cubicBezTo>
                    <a:cubicBezTo>
                      <a:pt x="4609" y="6284"/>
                      <a:pt x="5085" y="6260"/>
                      <a:pt x="5561" y="6249"/>
                    </a:cubicBezTo>
                    <a:cubicBezTo>
                      <a:pt x="5644" y="6249"/>
                      <a:pt x="5716" y="6177"/>
                      <a:pt x="5716" y="6070"/>
                    </a:cubicBezTo>
                    <a:cubicBezTo>
                      <a:pt x="5716" y="5963"/>
                      <a:pt x="5633" y="5891"/>
                      <a:pt x="5537" y="5891"/>
                    </a:cubicBezTo>
                    <a:cubicBezTo>
                      <a:pt x="5051" y="5914"/>
                      <a:pt x="4564" y="5925"/>
                      <a:pt x="4076" y="5925"/>
                    </a:cubicBezTo>
                    <a:cubicBezTo>
                      <a:pt x="2998" y="5925"/>
                      <a:pt x="1916" y="5868"/>
                      <a:pt x="834" y="5737"/>
                    </a:cubicBezTo>
                    <a:cubicBezTo>
                      <a:pt x="715" y="5725"/>
                      <a:pt x="620" y="5641"/>
                      <a:pt x="596" y="5498"/>
                    </a:cubicBezTo>
                    <a:cubicBezTo>
                      <a:pt x="382" y="3927"/>
                      <a:pt x="382" y="2319"/>
                      <a:pt x="596" y="736"/>
                    </a:cubicBezTo>
                    <a:cubicBezTo>
                      <a:pt x="620" y="617"/>
                      <a:pt x="715" y="522"/>
                      <a:pt x="834" y="498"/>
                    </a:cubicBezTo>
                    <a:cubicBezTo>
                      <a:pt x="1942" y="379"/>
                      <a:pt x="3037" y="319"/>
                      <a:pt x="4144" y="319"/>
                    </a:cubicBezTo>
                    <a:cubicBezTo>
                      <a:pt x="5240" y="319"/>
                      <a:pt x="6347" y="379"/>
                      <a:pt x="7442" y="498"/>
                    </a:cubicBezTo>
                    <a:cubicBezTo>
                      <a:pt x="7561" y="522"/>
                      <a:pt x="7669" y="605"/>
                      <a:pt x="7680" y="736"/>
                    </a:cubicBezTo>
                    <a:cubicBezTo>
                      <a:pt x="7907" y="2319"/>
                      <a:pt x="7907" y="3927"/>
                      <a:pt x="7680" y="5498"/>
                    </a:cubicBezTo>
                    <a:cubicBezTo>
                      <a:pt x="7669" y="5617"/>
                      <a:pt x="7561" y="5725"/>
                      <a:pt x="7442" y="5737"/>
                    </a:cubicBezTo>
                    <a:cubicBezTo>
                      <a:pt x="7085" y="5784"/>
                      <a:pt x="6752" y="5820"/>
                      <a:pt x="6395" y="5844"/>
                    </a:cubicBezTo>
                    <a:cubicBezTo>
                      <a:pt x="6299" y="5844"/>
                      <a:pt x="6228" y="5927"/>
                      <a:pt x="6228" y="6010"/>
                    </a:cubicBezTo>
                    <a:cubicBezTo>
                      <a:pt x="6228" y="6110"/>
                      <a:pt x="6299" y="6178"/>
                      <a:pt x="6386" y="6178"/>
                    </a:cubicBezTo>
                    <a:cubicBezTo>
                      <a:pt x="6393" y="6178"/>
                      <a:pt x="6399" y="6178"/>
                      <a:pt x="6406" y="6177"/>
                    </a:cubicBezTo>
                    <a:cubicBezTo>
                      <a:pt x="6764" y="6141"/>
                      <a:pt x="7121" y="6118"/>
                      <a:pt x="7478" y="6070"/>
                    </a:cubicBezTo>
                    <a:cubicBezTo>
                      <a:pt x="7764" y="6034"/>
                      <a:pt x="7978" y="5820"/>
                      <a:pt x="8026" y="5546"/>
                    </a:cubicBezTo>
                    <a:cubicBezTo>
                      <a:pt x="8252" y="3963"/>
                      <a:pt x="8252" y="2319"/>
                      <a:pt x="8014" y="712"/>
                    </a:cubicBezTo>
                    <a:cubicBezTo>
                      <a:pt x="7966" y="426"/>
                      <a:pt x="7740" y="224"/>
                      <a:pt x="7466" y="188"/>
                    </a:cubicBezTo>
                    <a:cubicBezTo>
                      <a:pt x="6353" y="63"/>
                      <a:pt x="5237" y="1"/>
                      <a:pt x="41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5;p46">
                <a:extLst>
                  <a:ext uri="{FF2B5EF4-FFF2-40B4-BE49-F238E27FC236}">
                    <a16:creationId xmlns:a16="http://schemas.microsoft.com/office/drawing/2014/main" id="{361F9A22-34CC-C423-EF98-55A26264F356}"/>
                  </a:ext>
                </a:extLst>
              </p:cNvPr>
              <p:cNvSpPr/>
              <p:nvPr/>
            </p:nvSpPr>
            <p:spPr>
              <a:xfrm>
                <a:off x="5680587" y="3935024"/>
                <a:ext cx="105389" cy="110514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472" extrusionOk="0">
                    <a:moveTo>
                      <a:pt x="334" y="447"/>
                    </a:moveTo>
                    <a:lnTo>
                      <a:pt x="2763" y="1733"/>
                    </a:lnTo>
                    <a:lnTo>
                      <a:pt x="334" y="3007"/>
                    </a:lnTo>
                    <a:lnTo>
                      <a:pt x="334" y="447"/>
                    </a:lnTo>
                    <a:close/>
                    <a:moveTo>
                      <a:pt x="163" y="1"/>
                    </a:moveTo>
                    <a:cubicBezTo>
                      <a:pt x="135" y="1"/>
                      <a:pt x="108" y="7"/>
                      <a:pt x="84" y="18"/>
                    </a:cubicBezTo>
                    <a:cubicBezTo>
                      <a:pt x="36" y="54"/>
                      <a:pt x="1" y="114"/>
                      <a:pt x="1" y="173"/>
                    </a:cubicBezTo>
                    <a:lnTo>
                      <a:pt x="1" y="3293"/>
                    </a:lnTo>
                    <a:cubicBezTo>
                      <a:pt x="1" y="3352"/>
                      <a:pt x="24" y="3412"/>
                      <a:pt x="84" y="3447"/>
                    </a:cubicBezTo>
                    <a:cubicBezTo>
                      <a:pt x="120" y="3459"/>
                      <a:pt x="144" y="3471"/>
                      <a:pt x="179" y="3471"/>
                    </a:cubicBezTo>
                    <a:cubicBezTo>
                      <a:pt x="203" y="3471"/>
                      <a:pt x="239" y="3471"/>
                      <a:pt x="251" y="3459"/>
                    </a:cubicBezTo>
                    <a:lnTo>
                      <a:pt x="3227" y="1900"/>
                    </a:lnTo>
                    <a:cubicBezTo>
                      <a:pt x="3287" y="1864"/>
                      <a:pt x="3311" y="1804"/>
                      <a:pt x="3311" y="1745"/>
                    </a:cubicBezTo>
                    <a:cubicBezTo>
                      <a:pt x="3311" y="1673"/>
                      <a:pt x="3287" y="1614"/>
                      <a:pt x="3227" y="1578"/>
                    </a:cubicBezTo>
                    <a:lnTo>
                      <a:pt x="251" y="18"/>
                    </a:lnTo>
                    <a:cubicBezTo>
                      <a:pt x="221" y="7"/>
                      <a:pt x="191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2A710-698B-D61A-4A4B-E679F18C22AE}"/>
              </a:ext>
            </a:extLst>
          </p:cNvPr>
          <p:cNvGrpSpPr/>
          <p:nvPr/>
        </p:nvGrpSpPr>
        <p:grpSpPr>
          <a:xfrm>
            <a:off x="4380569" y="2715541"/>
            <a:ext cx="399900" cy="399900"/>
            <a:chOff x="4380569" y="2715541"/>
            <a:chExt cx="399900" cy="399900"/>
          </a:xfrm>
        </p:grpSpPr>
        <p:sp>
          <p:nvSpPr>
            <p:cNvPr id="22" name="Google Shape;472;p46">
              <a:extLst>
                <a:ext uri="{FF2B5EF4-FFF2-40B4-BE49-F238E27FC236}">
                  <a16:creationId xmlns:a16="http://schemas.microsoft.com/office/drawing/2014/main" id="{13A16D9C-EF1D-D913-E1C6-70AEE999E67F}"/>
                </a:ext>
              </a:extLst>
            </p:cNvPr>
            <p:cNvSpPr/>
            <p:nvPr/>
          </p:nvSpPr>
          <p:spPr>
            <a:xfrm>
              <a:off x="4380569" y="2715541"/>
              <a:ext cx="399900" cy="399900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" descr="About X | Our logo, brand guidelines, and tools">
              <a:hlinkClick r:id="rId8"/>
              <a:extLst>
                <a:ext uri="{FF2B5EF4-FFF2-40B4-BE49-F238E27FC236}">
                  <a16:creationId xmlns:a16="http://schemas.microsoft.com/office/drawing/2014/main" id="{9FFCD864-EC7E-8173-9A87-6088527AF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679" y="2800080"/>
              <a:ext cx="216336" cy="22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9C84D4-86A5-5CBA-8F86-86E4875B801B}"/>
              </a:ext>
            </a:extLst>
          </p:cNvPr>
          <p:cNvGrpSpPr/>
          <p:nvPr/>
        </p:nvGrpSpPr>
        <p:grpSpPr>
          <a:xfrm>
            <a:off x="2775269" y="2710073"/>
            <a:ext cx="399900" cy="399900"/>
            <a:chOff x="2775269" y="2710073"/>
            <a:chExt cx="399900" cy="399900"/>
          </a:xfrm>
        </p:grpSpPr>
        <p:sp>
          <p:nvSpPr>
            <p:cNvPr id="25" name="Google Shape;459;p46">
              <a:extLst>
                <a:ext uri="{FF2B5EF4-FFF2-40B4-BE49-F238E27FC236}">
                  <a16:creationId xmlns:a16="http://schemas.microsoft.com/office/drawing/2014/main" id="{E565D1EC-0F61-4AAA-29AF-3BD3637F2004}"/>
                </a:ext>
              </a:extLst>
            </p:cNvPr>
            <p:cNvSpPr/>
            <p:nvPr/>
          </p:nvSpPr>
          <p:spPr>
            <a:xfrm>
              <a:off x="2775269" y="2710073"/>
              <a:ext cx="399900" cy="399900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85;p65">
              <a:hlinkClick r:id="rId10"/>
              <a:extLst>
                <a:ext uri="{FF2B5EF4-FFF2-40B4-BE49-F238E27FC236}">
                  <a16:creationId xmlns:a16="http://schemas.microsoft.com/office/drawing/2014/main" id="{CEADC19C-598D-5DB3-38B1-99A229F78E74}"/>
                </a:ext>
              </a:extLst>
            </p:cNvPr>
            <p:cNvSpPr/>
            <p:nvPr/>
          </p:nvSpPr>
          <p:spPr>
            <a:xfrm>
              <a:off x="2855823" y="2787702"/>
              <a:ext cx="241099" cy="24464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Python Programming Language: Everything You Need to Know - Loud Bench">
            <a:extLst>
              <a:ext uri="{FF2B5EF4-FFF2-40B4-BE49-F238E27FC236}">
                <a16:creationId xmlns:a16="http://schemas.microsoft.com/office/drawing/2014/main" id="{66E4B91C-570B-E70D-50D6-5EE962C24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18125"/>
          <a:stretch/>
        </p:blipFill>
        <p:spPr bwMode="auto">
          <a:xfrm>
            <a:off x="6232075" y="1940906"/>
            <a:ext cx="2337647" cy="21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4407C-9B08-0C55-EACB-EDAA6B11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3C287-3164-4AE2-9AF6-A2079FFE8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131"/>
            <a:ext cx="5040694" cy="3270677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400" b="1" u="sng" dirty="0"/>
              <a:t>Scope</a:t>
            </a:r>
            <a:endParaRPr lang="en-US" sz="1400" b="1" u="sng" dirty="0">
              <a:latin typeface="Albert Sans Medium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to access and extract data from the SERG platform.</a:t>
            </a: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300" dirty="0"/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Categorize data (e.g., Energy Metering, IAQ).</a:t>
            </a: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relevant timeframes and intervals for analysis.</a:t>
            </a: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Python scripts for data processing and refinement.</a:t>
            </a: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 data effectively using graphs and charts.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A7409B-AA6C-FF28-00DF-7CAD736D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</a:t>
            </a:r>
            <a:r>
              <a:rPr lang="en-US" dirty="0"/>
              <a:t>Introduction</a:t>
            </a:r>
            <a:r>
              <a:rPr lang="en-GB" dirty="0"/>
              <a:t>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40D6270-25DC-EB67-93B6-705CBE98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0905A5A-C597-C73D-A6A1-CD563D2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62F7-6576-5BB2-2599-69ABBF2C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3</a:t>
            </a:fld>
            <a:endParaRPr lang="en-CY" sz="1200" dirty="0">
              <a:solidFill>
                <a:srgbClr val="5A6E80"/>
              </a:solidFill>
            </a:endParaRPr>
          </a:p>
        </p:txBody>
      </p:sp>
      <p:pic>
        <p:nvPicPr>
          <p:cNvPr id="2050" name="Picture 2" descr="Python programming: Must have tools for ML and Data Science | TechGig">
            <a:extLst>
              <a:ext uri="{FF2B5EF4-FFF2-40B4-BE49-F238E27FC236}">
                <a16:creationId xmlns:a16="http://schemas.microsoft.com/office/drawing/2014/main" id="{265FB046-17F4-5FAC-13DA-9C826B658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r="16558"/>
          <a:stretch/>
        </p:blipFill>
        <p:spPr bwMode="auto">
          <a:xfrm>
            <a:off x="5352394" y="1839783"/>
            <a:ext cx="3542223" cy="21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C829C-9EDC-8576-4D2D-6A372F33D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66307"/>
            <a:ext cx="5446655" cy="336527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the SERG Platform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via SERG Platform.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and extract required data.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Categorization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categories such as Energy Metering or IAQ.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Timeframe and Interval Selection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the specific time period and interval for analysis.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Post-Processing and Visualization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algorithms and Python scripts for processing.</a:t>
            </a:r>
          </a:p>
          <a:p>
            <a:pPr lvl="1" algn="just">
              <a:lnSpc>
                <a:spcPct val="15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 data with graphs and charts.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54953-E660-A52D-9F46-6906713A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</a:t>
            </a:r>
            <a:r>
              <a:rPr lang="en-US" dirty="0"/>
              <a:t>Introduction (cont.)</a:t>
            </a:r>
            <a:r>
              <a:rPr lang="en-GB" dirty="0"/>
              <a:t>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D441D1D-4C11-518D-1E13-64757E02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43248B0-CB76-D6BC-55B7-ECB075C0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29E5-BB16-FE2A-23AF-81F18C85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4</a:t>
            </a:fld>
            <a:endParaRPr lang="en-CY" sz="1200" dirty="0">
              <a:solidFill>
                <a:srgbClr val="5A6E8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AA21F-2D4E-FD89-DFD3-75EB31C82CFF}"/>
              </a:ext>
            </a:extLst>
          </p:cNvPr>
          <p:cNvGrpSpPr/>
          <p:nvPr/>
        </p:nvGrpSpPr>
        <p:grpSpPr>
          <a:xfrm>
            <a:off x="6268763" y="191971"/>
            <a:ext cx="2006784" cy="4385395"/>
            <a:chOff x="5411726" y="413846"/>
            <a:chExt cx="2495121" cy="54198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93972D-0F61-5EDA-0B1B-8A1C1863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1726" y="413846"/>
              <a:ext cx="2474116" cy="19509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43FA0D-8A1C-028A-9FA6-831A9244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726" y="2412124"/>
              <a:ext cx="2495121" cy="342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14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CFF0-C3B5-B8F2-F9A3-3C461598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0E2D4D-F321-038F-AAD5-07A0B7A4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1" b="7103"/>
          <a:stretch/>
        </p:blipFill>
        <p:spPr>
          <a:xfrm>
            <a:off x="2510037" y="1340420"/>
            <a:ext cx="3865137" cy="33580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4DDE68-31A5-B5CD-A447-25CF674C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Graphical User Interface – SERG Platform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604C181-F3D7-D1D5-3C97-84606D36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4479207-6B78-93E5-97D3-11849FBC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AE5AE-3EED-67FD-9C67-F07D855C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CAD71C2-6CF2-BBD6-4BEF-C9D61D2B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7985"/>
            <a:ext cx="6522023" cy="474075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Navigate through the</a:t>
            </a:r>
            <a:r>
              <a:rPr lang="en-US" sz="1300" b="1" dirty="0"/>
              <a:t>: </a:t>
            </a:r>
            <a:r>
              <a:rPr lang="en-GB" sz="1300" dirty="0"/>
              <a:t>https://cyric-iot.tago.run/auth/login</a:t>
            </a:r>
            <a:endParaRPr lang="en-US" sz="1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BA43BB-2DB6-A6FE-489B-906EA0DB8168}"/>
              </a:ext>
            </a:extLst>
          </p:cNvPr>
          <p:cNvCxnSpPr>
            <a:cxnSpLocks/>
          </p:cNvCxnSpPr>
          <p:nvPr/>
        </p:nvCxnSpPr>
        <p:spPr>
          <a:xfrm flipV="1">
            <a:off x="2622797" y="3535336"/>
            <a:ext cx="533237" cy="520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7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3C2CC-2F16-5B86-EBC0-978E2605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9133A0-0978-8A3B-7895-1E246361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66" y="1017725"/>
            <a:ext cx="4669467" cy="36930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59A9D6-2FA6-4CB7-CC5E-05C78AC1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Graphical User Interface – SERG Platform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557EFDD4-6661-898B-DB6C-385B5B7B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7170B21-9DA4-6266-97CF-ABE64187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1B62-288E-EF7F-BF83-764F9F2A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6</a:t>
            </a:fld>
            <a:endParaRPr lang="en-CY" sz="1200" dirty="0">
              <a:solidFill>
                <a:srgbClr val="5A6E8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2AFF6-2376-01FA-2779-6CA4A60B649E}"/>
              </a:ext>
            </a:extLst>
          </p:cNvPr>
          <p:cNvCxnSpPr>
            <a:cxnSpLocks/>
          </p:cNvCxnSpPr>
          <p:nvPr/>
        </p:nvCxnSpPr>
        <p:spPr>
          <a:xfrm flipV="1">
            <a:off x="1779341" y="2169546"/>
            <a:ext cx="533237" cy="520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9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A83FC-0F96-962C-1058-53E778BD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99A9D8-B857-B157-7A3D-7BF5BA92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6" y="1336994"/>
            <a:ext cx="7879733" cy="23254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F271E9-2277-661D-060C-FDA15268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Graphical User Interface – SERG Platform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77E2D296-F0AC-F223-F280-5C73ABCB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0FD8834-283B-8A51-66AA-384E1B11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ED74-6809-0C28-3295-9A50A5E0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7</a:t>
            </a:fld>
            <a:endParaRPr lang="en-CY" sz="1200" dirty="0">
              <a:solidFill>
                <a:srgbClr val="5A6E8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B0E174-A782-D2DD-3B5D-EA9475A39318}"/>
              </a:ext>
            </a:extLst>
          </p:cNvPr>
          <p:cNvCxnSpPr>
            <a:cxnSpLocks/>
          </p:cNvCxnSpPr>
          <p:nvPr/>
        </p:nvCxnSpPr>
        <p:spPr>
          <a:xfrm flipV="1">
            <a:off x="2455479" y="2182527"/>
            <a:ext cx="840089" cy="317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CDE230-6AFE-B1E3-7EBF-7AEFB5E941A2}"/>
              </a:ext>
            </a:extLst>
          </p:cNvPr>
          <p:cNvCxnSpPr>
            <a:cxnSpLocks/>
          </p:cNvCxnSpPr>
          <p:nvPr/>
        </p:nvCxnSpPr>
        <p:spPr>
          <a:xfrm flipV="1">
            <a:off x="2455479" y="2605293"/>
            <a:ext cx="840089" cy="317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1B90BE-B24D-C5EF-2ACE-9629AF6AB0AE}"/>
              </a:ext>
            </a:extLst>
          </p:cNvPr>
          <p:cNvCxnSpPr>
            <a:cxnSpLocks/>
          </p:cNvCxnSpPr>
          <p:nvPr/>
        </p:nvCxnSpPr>
        <p:spPr>
          <a:xfrm flipV="1">
            <a:off x="2455479" y="2975280"/>
            <a:ext cx="840089" cy="317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6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1B63-E1BA-234D-FC71-39BDA0CC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E3F8D-3B1F-6381-42A2-DD006916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Graphical User Interface - </a:t>
            </a:r>
            <a:r>
              <a:rPr lang="en-GB" dirty="0" err="1"/>
              <a:t>JupyterLab</a:t>
            </a:r>
            <a:r>
              <a:rPr lang="en-GB" dirty="0"/>
              <a:t>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5B3450A0-1487-90A3-4D3D-079ACE38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A051241-34B6-DFE2-7975-F9FBCB00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F68B-A26B-A61D-0970-ED49244A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8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33873CB-804D-03A7-256D-B876964FD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7985"/>
            <a:ext cx="6522023" cy="474075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Navigate through the </a:t>
            </a:r>
            <a:r>
              <a:rPr lang="en-US" sz="1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Jupyter</a:t>
            </a:r>
            <a:r>
              <a:rPr lang="en-US" sz="1300" b="1" dirty="0" err="1"/>
              <a:t>Lab</a:t>
            </a:r>
            <a:r>
              <a:rPr lang="en-US" sz="1300" b="1" dirty="0"/>
              <a:t>: </a:t>
            </a:r>
            <a:r>
              <a:rPr lang="en-GB" sz="1300" dirty="0"/>
              <a:t>https://jupyter.org/try-jupyter/lab/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sz="1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C7E15E-9685-65B0-B605-6279F40D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5" y="1364797"/>
            <a:ext cx="7294970" cy="33029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29FA14-C34B-96DA-D70B-6F9F3BE0FAE8}"/>
              </a:ext>
            </a:extLst>
          </p:cNvPr>
          <p:cNvCxnSpPr>
            <a:cxnSpLocks/>
          </p:cNvCxnSpPr>
          <p:nvPr/>
        </p:nvCxnSpPr>
        <p:spPr>
          <a:xfrm flipV="1">
            <a:off x="525983" y="1615885"/>
            <a:ext cx="533237" cy="520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3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B63B-E714-5744-7800-9B6EEFAE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77E25-0805-0624-FD1C-BD9CA474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Graphical User Interface - </a:t>
            </a:r>
            <a:r>
              <a:rPr lang="en-GB" dirty="0" err="1"/>
              <a:t>JupyterLab</a:t>
            </a:r>
            <a:r>
              <a:rPr lang="en-GB" dirty="0"/>
              <a:t> </a:t>
            </a:r>
            <a:endParaRPr lang="en-CY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2D122BC-F1C6-A257-4A21-3FB8BA33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827278"/>
            <a:ext cx="2057400" cy="274637"/>
          </a:xfrm>
        </p:spPr>
        <p:txBody>
          <a:bodyPr/>
          <a:lstStyle/>
          <a:p>
            <a:fld id="{45C705BD-E589-4832-B52C-381A33397B52}" type="datetime1">
              <a:rPr lang="el-GR" sz="1200" smtClean="0">
                <a:solidFill>
                  <a:srgbClr val="5A6E80"/>
                </a:solidFill>
              </a:rPr>
              <a:t>3/2/2025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95D7B3E-5EAE-A8B1-5760-F1889C5F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1400"/>
            <a:ext cx="3086100" cy="274637"/>
          </a:xfrm>
        </p:spPr>
        <p:txBody>
          <a:bodyPr/>
          <a:lstStyle/>
          <a:p>
            <a:pPr algn="ctr"/>
            <a:r>
              <a:rPr lang="en-GB" sz="1200" dirty="0">
                <a:solidFill>
                  <a:srgbClr val="5A6E80"/>
                </a:solidFill>
              </a:rPr>
              <a:t>Nikolas Afxentiou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EC37C-B369-7071-B987-E4172B8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98" y="4827278"/>
            <a:ext cx="2057400" cy="274637"/>
          </a:xfrm>
        </p:spPr>
        <p:txBody>
          <a:bodyPr/>
          <a:lstStyle/>
          <a:p>
            <a:pPr algn="r"/>
            <a:fld id="{E1ACCABE-6946-479C-B248-2B8680110E89}" type="slidenum">
              <a:rPr lang="en-CY" sz="1200" smtClean="0">
                <a:solidFill>
                  <a:srgbClr val="5A6E80"/>
                </a:solidFill>
              </a:rPr>
              <a:pPr algn="r"/>
              <a:t>9</a:t>
            </a:fld>
            <a:endParaRPr lang="en-CY" sz="1200" dirty="0">
              <a:solidFill>
                <a:srgbClr val="5A6E80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885E94A-D385-FC1F-D725-00B38A993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7985"/>
            <a:ext cx="6522023" cy="474075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Navigate through the </a:t>
            </a:r>
            <a:r>
              <a:rPr lang="en-US" sz="1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Jupyter</a:t>
            </a:r>
            <a:r>
              <a:rPr lang="en-US" sz="1300" b="1" dirty="0" err="1"/>
              <a:t>Lab</a:t>
            </a:r>
            <a:r>
              <a:rPr lang="en-US" sz="1300" b="1" dirty="0"/>
              <a:t>: </a:t>
            </a:r>
            <a:r>
              <a:rPr lang="en-GB" sz="1300" dirty="0"/>
              <a:t>https://jupyter.org/try-jupyter/lab/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sz="1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4B12D2-4974-CDBD-FD47-9BB61475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50" y="1768195"/>
            <a:ext cx="6048300" cy="23402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74D81F-78F6-530B-CC58-DF3DEC8202A7}"/>
              </a:ext>
            </a:extLst>
          </p:cNvPr>
          <p:cNvCxnSpPr>
            <a:cxnSpLocks/>
          </p:cNvCxnSpPr>
          <p:nvPr/>
        </p:nvCxnSpPr>
        <p:spPr>
          <a:xfrm flipV="1">
            <a:off x="1246173" y="2060947"/>
            <a:ext cx="654112" cy="779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125B3A-837D-63C9-148F-FD727DD9DDD3}"/>
              </a:ext>
            </a:extLst>
          </p:cNvPr>
          <p:cNvCxnSpPr>
            <a:cxnSpLocks/>
          </p:cNvCxnSpPr>
          <p:nvPr/>
        </p:nvCxnSpPr>
        <p:spPr>
          <a:xfrm flipV="1">
            <a:off x="4219996" y="3479751"/>
            <a:ext cx="899569" cy="477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50A987-7606-B2AE-B5E0-1490BBCE6D8A}"/>
              </a:ext>
            </a:extLst>
          </p:cNvPr>
          <p:cNvCxnSpPr>
            <a:cxnSpLocks/>
          </p:cNvCxnSpPr>
          <p:nvPr/>
        </p:nvCxnSpPr>
        <p:spPr>
          <a:xfrm>
            <a:off x="5456560" y="1966452"/>
            <a:ext cx="1725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46284"/>
      </p:ext>
    </p:extLst>
  </p:cSld>
  <p:clrMapOvr>
    <a:masterClrMapping/>
  </p:clrMapOvr>
</p:sld>
</file>

<file path=ppt/theme/theme1.xml><?xml version="1.0" encoding="utf-8"?>
<a:theme xmlns:a="http://schemas.openxmlformats.org/drawingml/2006/main" name="Conscious Energy Consumption Consulting by Slidesgo">
  <a:themeElements>
    <a:clrScheme name="Simple Light">
      <a:dk1>
        <a:srgbClr val="000000"/>
      </a:dk1>
      <a:lt1>
        <a:srgbClr val="FFFFFF"/>
      </a:lt1>
      <a:dk2>
        <a:srgbClr val="38761D"/>
      </a:dk2>
      <a:lt2>
        <a:srgbClr val="274E1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445</Words>
  <Application>Microsoft Office PowerPoint</Application>
  <PresentationFormat>On-screen Show (16:9)</PresentationFormat>
  <Paragraphs>125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Wingdings</vt:lpstr>
      <vt:lpstr>Arial</vt:lpstr>
      <vt:lpstr>Roboto Condensed Light</vt:lpstr>
      <vt:lpstr>Open Sans</vt:lpstr>
      <vt:lpstr>Open Sans ExtraBold</vt:lpstr>
      <vt:lpstr>Mulish</vt:lpstr>
      <vt:lpstr>Albert Sans Medium</vt:lpstr>
      <vt:lpstr>Raleway</vt:lpstr>
      <vt:lpstr>Albert Sans</vt:lpstr>
      <vt:lpstr>Open Sans Light</vt:lpstr>
      <vt:lpstr>Conscious Energy Consumption Consulting by Slidesgo</vt:lpstr>
      <vt:lpstr>Data Management   Python training</vt:lpstr>
      <vt:lpstr>Table of contents</vt:lpstr>
      <vt:lpstr>1. Introduction </vt:lpstr>
      <vt:lpstr>1. Introduction (cont.) </vt:lpstr>
      <vt:lpstr>2. Graphical User Interface – SERG Platform </vt:lpstr>
      <vt:lpstr>2. Graphical User Interface – SERG Platform </vt:lpstr>
      <vt:lpstr>2. Graphical User Interface – SERG Platform </vt:lpstr>
      <vt:lpstr>2. Graphical User Interface - JupyterLab </vt:lpstr>
      <vt:lpstr>2. Graphical User Interface - JupyterLab </vt:lpstr>
      <vt:lpstr>3. Step-by-step User Guide</vt:lpstr>
      <vt:lpstr>3. Time Series – Energy Metering</vt:lpstr>
      <vt:lpstr>3. Figure</vt:lpstr>
      <vt:lpstr>3. Bar Plot – Energy Metering</vt:lpstr>
      <vt:lpstr>3. Figure</vt:lpstr>
      <vt:lpstr>3. Time Series – HOBOlink</vt:lpstr>
      <vt:lpstr>3. Figure</vt:lpstr>
      <vt:lpstr>3. Time Series – Indoor Air Quality</vt:lpstr>
      <vt:lpstr>3. Figure</vt:lpstr>
      <vt:lpstr>3. Figure</vt:lpstr>
      <vt:lpstr>3. Time Series – Heat flux</vt:lpstr>
      <vt:lpstr>3. Figure</vt:lpstr>
      <vt:lpstr>3. interactive Plotly Chart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Conscious Energy Consumption Consulting</dc:title>
  <cp:lastModifiedBy>Nicholas Afxentiou</cp:lastModifiedBy>
  <cp:revision>153</cp:revision>
  <dcterms:modified xsi:type="dcterms:W3CDTF">2025-02-03T11:10:10Z</dcterms:modified>
</cp:coreProperties>
</file>